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32" autoAdjust="0"/>
  </p:normalViewPr>
  <p:slideViewPr>
    <p:cSldViewPr snapToGrid="0">
      <p:cViewPr varScale="1">
        <p:scale>
          <a:sx n="72" d="100"/>
          <a:sy n="72" d="100"/>
        </p:scale>
        <p:origin x="4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63B8B-EEEA-48BC-B4C1-A8E639E7A959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471C4-BE81-403C-BD8A-42EBE1150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471C4-BE81-403C-BD8A-42EBE11509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4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471C4-BE81-403C-BD8A-42EBE11509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8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9740-566D-42DB-867F-ACEE776F0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4844-A748-455B-A299-B8706885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7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9740-566D-42DB-867F-ACEE776F0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4844-A748-455B-A299-B8706885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0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9740-566D-42DB-867F-ACEE776F0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4844-A748-455B-A299-B8706885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7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9740-566D-42DB-867F-ACEE776F0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4844-A748-455B-A299-B8706885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9740-566D-42DB-867F-ACEE776F0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4844-A748-455B-A299-B8706885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9740-566D-42DB-867F-ACEE776F0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4844-A748-455B-A299-B8706885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5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9740-566D-42DB-867F-ACEE776F0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4844-A748-455B-A299-B8706885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4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9740-566D-42DB-867F-ACEE776F0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4844-A748-455B-A299-B8706885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9740-566D-42DB-867F-ACEE776F0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4844-A748-455B-A299-B8706885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0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9740-566D-42DB-867F-ACEE776F0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4844-A748-455B-A299-B8706885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9740-566D-42DB-867F-ACEE776F0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4844-A748-455B-A299-B8706885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09740-566D-42DB-867F-ACEE776F0512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4844-A748-455B-A299-B87068857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0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6519" y="128789"/>
            <a:ext cx="3193960" cy="316820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941" y="128789"/>
            <a:ext cx="10230118" cy="3381174"/>
          </a:xfrm>
        </p:spPr>
        <p:txBody>
          <a:bodyPr>
            <a:normAutofit/>
          </a:bodyPr>
          <a:lstStyle/>
          <a:p>
            <a:pPr algn="l"/>
            <a:br>
              <a:rPr lang="en-US" b="1" cap="all" dirty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201782"/>
          </a:xfrm>
        </p:spPr>
        <p:txBody>
          <a:bodyPr>
            <a:normAutofit/>
          </a:bodyPr>
          <a:lstStyle/>
          <a:p>
            <a:r>
              <a:rPr lang="en-US" sz="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</a:rPr>
              <a:t>Maritime &amp; Logistics Career Opportunities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0" y="412125"/>
            <a:ext cx="2659304" cy="25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3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rgbClr val="FFC000"/>
                </a:solidFill>
              </a:rPr>
              <a:t>What is THE </a:t>
            </a:r>
            <a:br>
              <a:rPr lang="en-US" b="1" cap="all" dirty="0">
                <a:solidFill>
                  <a:srgbClr val="FFC000"/>
                </a:solidFill>
              </a:rPr>
            </a:br>
            <a:r>
              <a:rPr lang="en-US" b="1" cap="all" dirty="0">
                <a:solidFill>
                  <a:srgbClr val="FFC000"/>
                </a:solidFill>
              </a:rPr>
              <a:t>Maritime Industry?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6553"/>
            <a:ext cx="10515600" cy="1100455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Have you seen the ships and barges traveling on the Houston Ship Channel?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52473" y="13222"/>
            <a:ext cx="1801327" cy="174493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55" y="110590"/>
            <a:ext cx="1632362" cy="1565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7" y="3390320"/>
            <a:ext cx="7445829" cy="3108960"/>
          </a:xfrm>
          <a:prstGeom prst="rect">
            <a:avLst/>
          </a:prstGeom>
        </p:spPr>
      </p:pic>
      <p:pic>
        <p:nvPicPr>
          <p:cNvPr id="1026" name="Picture 2" descr="http://www.rickmers-linie.com/uploads/tx_adobbq/RICKMERS_SINGAPORE_Houston_Ship_Channel_14.jpg?bcsi-ac-ff8d27de6f57e461=23E253E600000005iYeQ83ncBiS45mRga2ebd93g1WBNAAAABQAAACf2RwDAqAAAAAAAAIKYBQA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7774"/>
            <a:ext cx="5921818" cy="39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HOUSTON MARITIME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419" y="2080721"/>
            <a:ext cx="5370871" cy="376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Houston’s Maritime Industry includes all of the companies that own, operate, service and support the transport of goods on ships and barges 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55" y="110590"/>
            <a:ext cx="1632362" cy="1565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2" y="2437130"/>
            <a:ext cx="53929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rgbClr val="FFC000"/>
                </a:solidFill>
              </a:rPr>
              <a:t>THE INDUSTRY IS GROWING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35960"/>
            <a:ext cx="11607800" cy="7056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C000"/>
                </a:solidFill>
              </a:rPr>
              <a:t>The growth of maritime cargo in Houston has been strong and steady: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52473" y="13222"/>
            <a:ext cx="1801327" cy="174493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55" y="110590"/>
            <a:ext cx="1632362" cy="1565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936" y="2607738"/>
            <a:ext cx="69510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1st ranked US port in </a:t>
            </a:r>
            <a:r>
              <a:rPr lang="en-US" sz="2400" u="sng" dirty="0">
                <a:solidFill>
                  <a:srgbClr val="FFC000"/>
                </a:solidFill>
              </a:rPr>
              <a:t>foreign</a:t>
            </a:r>
            <a:r>
              <a:rPr lang="en-US" sz="2400" dirty="0">
                <a:solidFill>
                  <a:srgbClr val="FFC000"/>
                </a:solidFill>
              </a:rPr>
              <a:t> tonnage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2</a:t>
            </a:r>
            <a:r>
              <a:rPr lang="en-US" sz="2400" baseline="30000" dirty="0">
                <a:solidFill>
                  <a:srgbClr val="FFC000"/>
                </a:solidFill>
              </a:rPr>
              <a:t>nd</a:t>
            </a:r>
            <a:r>
              <a:rPr lang="en-US" sz="2400" dirty="0">
                <a:solidFill>
                  <a:srgbClr val="FFC000"/>
                </a:solidFill>
              </a:rPr>
              <a:t> ranked US port in </a:t>
            </a:r>
            <a:r>
              <a:rPr lang="en-US" sz="2400" u="sng" dirty="0">
                <a:solidFill>
                  <a:srgbClr val="FFC000"/>
                </a:solidFill>
              </a:rPr>
              <a:t>total</a:t>
            </a:r>
            <a:r>
              <a:rPr lang="en-US" sz="2400" dirty="0">
                <a:solidFill>
                  <a:srgbClr val="FFC000"/>
                </a:solidFill>
              </a:rPr>
              <a:t> tonnage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6th ranked US container port by total TEUs in 2014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Largest Texas port with 46% of market share by tonnage and 95% market share in containers by total TEUS in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45" y="3140794"/>
            <a:ext cx="4555189" cy="2989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474" y="6181835"/>
            <a:ext cx="1020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HOUSTON IS THE CENTER OF THE ENERGY INDUSTRY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8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276" y="350305"/>
            <a:ext cx="10948041" cy="1325563"/>
          </a:xfrm>
        </p:spPr>
        <p:txBody>
          <a:bodyPr/>
          <a:lstStyle/>
          <a:p>
            <a:r>
              <a:rPr lang="en-US" b="1" cap="all" dirty="0">
                <a:solidFill>
                  <a:srgbClr val="FF0000"/>
                </a:solidFill>
              </a:rPr>
              <a:t>HOW MUCH Houston CARGO IN 2012?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681"/>
            <a:ext cx="5308600" cy="49712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Houston Cargo Rising 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238 million tons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Ship &amp; Barge Calls (Visits)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5400+ Tankers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1000+ Container Ships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880 Bulk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250+ LNG/LPG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200 Ro-Ro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580 General Cargo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200,000+ Barges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55" y="110590"/>
            <a:ext cx="1632362" cy="1565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93" y="2229305"/>
            <a:ext cx="6327531" cy="39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6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rgbClr val="FFC000"/>
                </a:solidFill>
              </a:rPr>
              <a:t>Maritime &amp; logistics - imports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52473" y="13222"/>
            <a:ext cx="1801327" cy="174493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55" y="110590"/>
            <a:ext cx="1632362" cy="15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3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17" y="350305"/>
            <a:ext cx="10515600" cy="1325563"/>
          </a:xfrm>
        </p:spPr>
        <p:txBody>
          <a:bodyPr/>
          <a:lstStyle/>
          <a:p>
            <a:r>
              <a:rPr lang="en-US" b="1" cap="all" dirty="0">
                <a:solidFill>
                  <a:srgbClr val="FF0000"/>
                </a:solidFill>
              </a:rPr>
              <a:t>HOW MUCH CARGO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6691"/>
            <a:ext cx="5308600" cy="3762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Houston Cargo Rising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2012 – 238 million tons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2011 – 230 million tons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2010 -  206 million tons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55" y="110590"/>
            <a:ext cx="1632362" cy="1565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01" y="2392890"/>
            <a:ext cx="53929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4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195</Words>
  <Application>Microsoft Office PowerPoint</Application>
  <PresentationFormat>Widescreen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</vt:lpstr>
      <vt:lpstr>What is THE  Maritime Industry?</vt:lpstr>
      <vt:lpstr>HOUSTON MARITIME</vt:lpstr>
      <vt:lpstr>THE INDUSTRY IS GROWING</vt:lpstr>
      <vt:lpstr>HOW MUCH Houston CARGO IN 2012?</vt:lpstr>
      <vt:lpstr>Maritime &amp; logistics - imports</vt:lpstr>
      <vt:lpstr>HOW MUCH CARGO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Rydlund, John F</dc:creator>
  <cp:lastModifiedBy>Judice, Paul A</cp:lastModifiedBy>
  <cp:revision>23</cp:revision>
  <dcterms:created xsi:type="dcterms:W3CDTF">2015-03-24T13:42:52Z</dcterms:created>
  <dcterms:modified xsi:type="dcterms:W3CDTF">2024-09-13T06:03:12Z</dcterms:modified>
</cp:coreProperties>
</file>